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4771636B-8557-413E-8C6A-DD716489F9AD}" type="datetimeFigureOut">
              <a:rPr lang="ru-RU" smtClean="0"/>
              <a:t>19.09.2017</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808B8F12-A897-4FA5-8B77-F55AD60A6574}"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771636B-8557-413E-8C6A-DD716489F9AD}" type="datetimeFigureOut">
              <a:rPr lang="ru-RU" smtClean="0"/>
              <a:t>19.09.2017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771636B-8557-413E-8C6A-DD716489F9AD}" type="datetimeFigureOut">
              <a:rPr lang="ru-RU" smtClean="0"/>
              <a:t>19.09.2017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4771636B-8557-413E-8C6A-DD716489F9AD}" type="datetimeFigureOut">
              <a:rPr lang="ru-RU" smtClean="0"/>
              <a:t>19.09.2017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8B8F12-A897-4FA5-8B77-F55AD60A6574}" type="slidenum">
              <a:rPr lang="ru-RU" smtClean="0"/>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4771636B-8557-413E-8C6A-DD716489F9AD}" type="datetimeFigureOut">
              <a:rPr lang="ru-RU" smtClean="0"/>
              <a:t>19.09.2017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08B8F12-A897-4FA5-8B77-F55AD60A6574}" type="slidenum">
              <a:rPr lang="ru-RU" smtClean="0"/>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4771636B-8557-413E-8C6A-DD716489F9AD}" type="datetimeFigureOut">
              <a:rPr lang="ru-RU" smtClean="0"/>
              <a:t>19.09.2017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71636B-8557-413E-8C6A-DD716489F9AD}" type="datetimeFigureOut">
              <a:rPr lang="ru-RU" smtClean="0"/>
              <a:t>19.09.2017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smtClean="0"/>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4771636B-8557-413E-8C6A-DD716489F9AD}" type="datetimeFigureOut">
              <a:rPr lang="ru-RU" smtClean="0"/>
              <a:t>19.09.2017</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808B8F12-A897-4FA5-8B77-F55AD60A657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4771636B-8557-413E-8C6A-DD716489F9AD}" type="datetimeFigureOut">
              <a:rPr lang="ru-RU" smtClean="0"/>
              <a:t>19.09.2017</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808B8F12-A897-4FA5-8B77-F55AD60A6574}"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771636B-8557-413E-8C6A-DD716489F9AD}" type="datetimeFigureOut">
              <a:rPr lang="ru-RU" smtClean="0"/>
              <a:t>19.09.2017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771636B-8557-413E-8C6A-DD716489F9AD}" type="datetimeFigureOut">
              <a:rPr lang="ru-RU" smtClean="0"/>
              <a:t>19.09.2017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8B8F12-A897-4FA5-8B77-F55AD60A657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4771636B-8557-413E-8C6A-DD716489F9AD}" type="datetimeFigureOut">
              <a:rPr lang="ru-RU" smtClean="0"/>
              <a:t>19.09.2017</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808B8F12-A897-4FA5-8B77-F55AD60A657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ВЛАД\Desktop\картинки для презент\borough_market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1495"/>
            <a:ext cx="3087868" cy="333549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ВЛАД\Desktop\картинки для презент\borough_market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852" y="3031737"/>
            <a:ext cx="2869698" cy="3826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ВЛАД\Desktop\картинки для презент\portobello-road-in-lond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9256" y="2484438"/>
            <a:ext cx="3755693" cy="2816770"/>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4"/>
          <p:cNvSpPr>
            <a:spLocks noGrp="1"/>
          </p:cNvSpPr>
          <p:nvPr>
            <p:ph type="title"/>
          </p:nvPr>
        </p:nvSpPr>
        <p:spPr>
          <a:xfrm>
            <a:off x="3995936" y="274638"/>
            <a:ext cx="4690864" cy="1714202"/>
          </a:xfrm>
        </p:spPr>
        <p:txBody>
          <a:bodyPr/>
          <a:lstStyle/>
          <a:p>
            <a:r>
              <a:rPr lang="en-US" dirty="0" smtClean="0"/>
              <a:t>Let’s </a:t>
            </a:r>
            <a:r>
              <a:rPr lang="en-US" dirty="0" smtClean="0"/>
              <a:t>buy….</a:t>
            </a:r>
            <a:endParaRPr lang="ru-RU" dirty="0"/>
          </a:p>
        </p:txBody>
      </p:sp>
    </p:spTree>
    <p:extLst>
      <p:ext uri="{BB962C8B-B14F-4D97-AF65-F5344CB8AC3E}">
        <p14:creationId xmlns:p14="http://schemas.microsoft.com/office/powerpoint/2010/main" val="47722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en-US" dirty="0" smtClean="0"/>
              <a:t>Match the words and phrases.</a:t>
            </a:r>
            <a:endParaRPr lang="ru-RU" dirty="0"/>
          </a:p>
        </p:txBody>
      </p:sp>
      <p:graphicFrame>
        <p:nvGraphicFramePr>
          <p:cNvPr id="8" name="Объект 7"/>
          <p:cNvGraphicFramePr>
            <a:graphicFrameLocks noGrp="1"/>
          </p:cNvGraphicFramePr>
          <p:nvPr>
            <p:ph idx="1"/>
            <p:extLst>
              <p:ext uri="{D42A27DB-BD31-4B8C-83A1-F6EECF244321}">
                <p14:modId xmlns:p14="http://schemas.microsoft.com/office/powerpoint/2010/main" val="3990704045"/>
              </p:ext>
            </p:extLst>
          </p:nvPr>
        </p:nvGraphicFramePr>
        <p:xfrm>
          <a:off x="1463675" y="2119313"/>
          <a:ext cx="6196014" cy="2225040"/>
        </p:xfrm>
        <a:graphic>
          <a:graphicData uri="http://schemas.openxmlformats.org/drawingml/2006/table">
            <a:tbl>
              <a:tblPr firstRow="1" bandRow="1">
                <a:tableStyleId>{5C22544A-7EE6-4342-B048-85BDC9FD1C3A}</a:tableStyleId>
              </a:tblPr>
              <a:tblGrid>
                <a:gridCol w="3098007"/>
                <a:gridCol w="3098007"/>
              </a:tblGrid>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Expensive</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a:solidFill>
                            <a:srgbClr val="333333"/>
                          </a:solidFill>
                          <a:effectLst/>
                          <a:latin typeface="Times New Roman"/>
                          <a:ea typeface="Times New Roman"/>
                          <a:cs typeface="Times New Roman"/>
                        </a:rPr>
                        <a:t>Продавец</a:t>
                      </a:r>
                      <a:endParaRPr lang="ru-RU" sz="1100">
                        <a:effectLst/>
                        <a:latin typeface="Calibri"/>
                        <a:ea typeface="Calibri"/>
                        <a:cs typeface="Times New Roman"/>
                      </a:endParaRPr>
                    </a:p>
                  </a:txBody>
                  <a:tcPr marL="68580" marR="68580" marT="0" marB="0"/>
                </a:tc>
              </a:tr>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Cheap</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a:solidFill>
                            <a:srgbClr val="333333"/>
                          </a:solidFill>
                          <a:effectLst/>
                          <a:latin typeface="Times New Roman"/>
                          <a:ea typeface="Times New Roman"/>
                          <a:cs typeface="Times New Roman"/>
                        </a:rPr>
                        <a:t>Назначить завышенную цену</a:t>
                      </a:r>
                      <a:endParaRPr lang="ru-RU" sz="1100">
                        <a:effectLst/>
                        <a:latin typeface="Calibri"/>
                        <a:ea typeface="Calibri"/>
                        <a:cs typeface="Times New Roman"/>
                      </a:endParaRPr>
                    </a:p>
                  </a:txBody>
                  <a:tcPr marL="68580" marR="68580" marT="0" marB="0"/>
                </a:tc>
              </a:tr>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Overcharge</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a:solidFill>
                            <a:srgbClr val="333333"/>
                          </a:solidFill>
                          <a:effectLst/>
                          <a:latin typeface="Times New Roman"/>
                          <a:ea typeface="Times New Roman"/>
                          <a:cs typeface="Times New Roman"/>
                        </a:rPr>
                        <a:t>Дорогой </a:t>
                      </a:r>
                      <a:endParaRPr lang="ru-RU" sz="1100">
                        <a:effectLst/>
                        <a:latin typeface="Calibri"/>
                        <a:ea typeface="Calibri"/>
                        <a:cs typeface="Times New Roman"/>
                      </a:endParaRPr>
                    </a:p>
                  </a:txBody>
                  <a:tcPr marL="68580" marR="68580" marT="0" marB="0"/>
                </a:tc>
              </a:tr>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Purse</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a:solidFill>
                            <a:srgbClr val="333333"/>
                          </a:solidFill>
                          <a:effectLst/>
                          <a:latin typeface="Times New Roman"/>
                          <a:ea typeface="Times New Roman"/>
                          <a:cs typeface="Times New Roman"/>
                        </a:rPr>
                        <a:t>Быть стесненным в средствах</a:t>
                      </a:r>
                      <a:endParaRPr lang="ru-RU" sz="1100">
                        <a:effectLst/>
                        <a:latin typeface="Calibri"/>
                        <a:ea typeface="Calibri"/>
                        <a:cs typeface="Times New Roman"/>
                      </a:endParaRPr>
                    </a:p>
                  </a:txBody>
                  <a:tcPr marL="68580" marR="68580" marT="0" marB="0"/>
                </a:tc>
              </a:tr>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Vendor</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a:solidFill>
                            <a:srgbClr val="333333"/>
                          </a:solidFill>
                          <a:effectLst/>
                          <a:latin typeface="Times New Roman"/>
                          <a:ea typeface="Times New Roman"/>
                          <a:cs typeface="Times New Roman"/>
                        </a:rPr>
                        <a:t>Кошелек </a:t>
                      </a:r>
                      <a:endParaRPr lang="ru-RU" sz="1100">
                        <a:effectLst/>
                        <a:latin typeface="Calibri"/>
                        <a:ea typeface="Calibri"/>
                        <a:cs typeface="Times New Roman"/>
                      </a:endParaRPr>
                    </a:p>
                  </a:txBody>
                  <a:tcPr marL="68580" marR="68580" marT="0" marB="0"/>
                </a:tc>
              </a:tr>
              <a:tr h="370840">
                <a:tc>
                  <a:txBody>
                    <a:bodyPr/>
                    <a:lstStyle/>
                    <a:p>
                      <a:pPr marL="342900" lvl="0" indent="-342900">
                        <a:lnSpc>
                          <a:spcPct val="115000"/>
                        </a:lnSpc>
                        <a:spcAft>
                          <a:spcPts val="675"/>
                        </a:spcAft>
                        <a:buFont typeface="+mj-lt"/>
                        <a:buAutoNum type="arabicPeriod"/>
                      </a:pPr>
                      <a:r>
                        <a:rPr lang="en-US" sz="1200">
                          <a:solidFill>
                            <a:srgbClr val="333333"/>
                          </a:solidFill>
                          <a:effectLst/>
                          <a:latin typeface="Times New Roman"/>
                          <a:ea typeface="Times New Roman"/>
                          <a:cs typeface="Times New Roman"/>
                        </a:rPr>
                        <a:t>To be on a tight budget</a:t>
                      </a:r>
                      <a:endParaRPr lang="ru-RU" sz="1100">
                        <a:effectLst/>
                        <a:latin typeface="Calibri"/>
                        <a:ea typeface="Calibri"/>
                        <a:cs typeface="Times New Roman"/>
                      </a:endParaRPr>
                    </a:p>
                  </a:txBody>
                  <a:tcPr marL="68580" marR="68580" marT="0" marB="0"/>
                </a:tc>
                <a:tc>
                  <a:txBody>
                    <a:bodyPr/>
                    <a:lstStyle/>
                    <a:p>
                      <a:pPr marL="342900" lvl="0" indent="-342900">
                        <a:lnSpc>
                          <a:spcPct val="115000"/>
                        </a:lnSpc>
                        <a:spcAft>
                          <a:spcPts val="675"/>
                        </a:spcAft>
                        <a:buFont typeface="+mj-lt"/>
                        <a:buAutoNum type="alphaLcPeriod"/>
                      </a:pPr>
                      <a:r>
                        <a:rPr lang="ru-RU" sz="1200" dirty="0">
                          <a:solidFill>
                            <a:srgbClr val="333333"/>
                          </a:solidFill>
                          <a:effectLst/>
                          <a:latin typeface="Times New Roman"/>
                          <a:ea typeface="Times New Roman"/>
                          <a:cs typeface="Times New Roman"/>
                        </a:rPr>
                        <a:t>Дешевый </a:t>
                      </a:r>
                      <a:endParaRPr lang="ru-RU"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68031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pPr marL="12700" indent="-355600">
              <a:lnSpc>
                <a:spcPts val="1000"/>
              </a:lnSpc>
              <a:spcAft>
                <a:spcPts val="505"/>
              </a:spcAft>
            </a:pPr>
            <a:r>
              <a:rPr lang="en-US" b="1" dirty="0" smtClean="0">
                <a:effectLst/>
                <a:latin typeface="Arial"/>
                <a:ea typeface="Arial"/>
              </a:rPr>
              <a:t>Online Shopping</a:t>
            </a:r>
            <a:r>
              <a:rPr lang="ru-RU" b="1" dirty="0" smtClean="0">
                <a:effectLst/>
                <a:latin typeface="Arial"/>
                <a:ea typeface="Arial"/>
              </a:rPr>
              <a:t/>
            </a:r>
            <a:br>
              <a:rPr lang="ru-RU" b="1" dirty="0" smtClean="0">
                <a:effectLst/>
                <a:latin typeface="Arial"/>
                <a:ea typeface="Arial"/>
              </a:rPr>
            </a:br>
            <a:endParaRPr lang="ru-RU" dirty="0"/>
          </a:p>
        </p:txBody>
      </p:sp>
      <p:sp>
        <p:nvSpPr>
          <p:cNvPr id="11" name="Объект 10"/>
          <p:cNvSpPr>
            <a:spLocks noGrp="1"/>
          </p:cNvSpPr>
          <p:nvPr>
            <p:ph idx="1"/>
          </p:nvPr>
        </p:nvSpPr>
        <p:spPr/>
        <p:txBody>
          <a:bodyPr>
            <a:normAutofit fontScale="62500" lnSpcReduction="20000"/>
          </a:bodyPr>
          <a:lstStyle/>
          <a:p>
            <a:pPr marL="0" indent="0">
              <a:lnSpc>
                <a:spcPct val="120000"/>
              </a:lnSpc>
              <a:buNone/>
            </a:pPr>
            <a:r>
              <a:rPr lang="en-US" sz="2400" dirty="0" smtClean="0">
                <a:latin typeface="Times New Roman" panose="02020603050405020304" pitchFamily="18" charset="0"/>
                <a:cs typeface="Times New Roman" panose="02020603050405020304" pitchFamily="18" charset="0"/>
              </a:rPr>
              <a:t>Ten years ago most people didn’t even know what the Internet was. Today, the Internet is one of the most powerful tools throughout the world. The Internet is a collection of various services and resources. The </a:t>
            </a:r>
            <a:r>
              <a:rPr lang="en-US" sz="2400" dirty="0" smtClean="0">
                <a:latin typeface="Times New Roman" panose="02020603050405020304" pitchFamily="18" charset="0"/>
                <a:cs typeface="Times New Roman" panose="02020603050405020304" pitchFamily="18" charset="0"/>
              </a:rPr>
              <a:t>Internet's </a:t>
            </a:r>
            <a:r>
              <a:rPr lang="en-US" sz="2400" dirty="0" smtClean="0">
                <a:latin typeface="Times New Roman" panose="02020603050405020304" pitchFamily="18" charset="0"/>
                <a:cs typeface="Times New Roman" panose="02020603050405020304" pitchFamily="18" charset="0"/>
              </a:rPr>
              <a:t>main components are e-mail and the World Wide Web. The Internet helps us in different ways. We can read lots of interesting things (</a:t>
            </a:r>
            <a:r>
              <a:rPr lang="en-US" sz="2400" dirty="0" smtClean="0">
                <a:latin typeface="Times New Roman" panose="02020603050405020304" pitchFamily="18" charset="0"/>
                <a:cs typeface="Times New Roman" panose="02020603050405020304" pitchFamily="18" charset="0"/>
              </a:rPr>
              <a:t>encyclopedias</a:t>
            </a:r>
            <a:r>
              <a:rPr lang="en-US" sz="2400" dirty="0" smtClean="0">
                <a:latin typeface="Times New Roman" panose="02020603050405020304" pitchFamily="18" charset="0"/>
                <a:cs typeface="Times New Roman" panose="02020603050405020304" pitchFamily="18" charset="0"/>
              </a:rPr>
              <a:t>, poems or even books), we can send letters or even, what is very popular recently, we can do shopping without leaving our houses. As internet shopping is so popular nowadays we need to be aware of its advantages and disadvantages.</a:t>
            </a:r>
          </a:p>
          <a:p>
            <a:pPr marL="0" indent="0">
              <a:lnSpc>
                <a:spcPct val="120000"/>
              </a:lnSpc>
              <a:buNone/>
            </a:pPr>
            <a:r>
              <a:rPr lang="en-US" sz="2400" dirty="0" smtClean="0">
                <a:latin typeface="Times New Roman" panose="02020603050405020304" pitchFamily="18" charset="0"/>
                <a:cs typeface="Times New Roman" panose="02020603050405020304" pitchFamily="18" charset="0"/>
              </a:rPr>
              <a:t>Many people fear internet shopping because of its disadvantages. They claim that the worst thing is that there is no guarantee of receiving the </a:t>
            </a:r>
            <a:r>
              <a:rPr lang="en-US" sz="2400" dirty="0" smtClean="0">
                <a:latin typeface="Times New Roman" panose="02020603050405020304" pitchFamily="18" charset="0"/>
                <a:cs typeface="Times New Roman" panose="02020603050405020304" pitchFamily="18" charset="0"/>
              </a:rPr>
              <a:t>desired </a:t>
            </a:r>
            <a:r>
              <a:rPr lang="en-US" sz="2400" dirty="0" smtClean="0">
                <a:latin typeface="Times New Roman" panose="02020603050405020304" pitchFamily="18" charset="0"/>
                <a:cs typeface="Times New Roman" panose="02020603050405020304" pitchFamily="18" charset="0"/>
              </a:rPr>
              <a:t>product. The seller can simply mail a pig in a poke </a:t>
            </a:r>
            <a:r>
              <a:rPr lang="en-US" sz="2400" dirty="0" smtClean="0">
                <a:latin typeface="Times New Roman" panose="02020603050405020304" pitchFamily="18" charset="0"/>
                <a:cs typeface="Times New Roman" panose="02020603050405020304" pitchFamily="18" charset="0"/>
              </a:rPr>
              <a:t>and </a:t>
            </a:r>
            <a:r>
              <a:rPr lang="en-US" sz="2400" dirty="0" smtClean="0">
                <a:latin typeface="Times New Roman" panose="02020603050405020304" pitchFamily="18" charset="0"/>
                <a:cs typeface="Times New Roman" panose="02020603050405020304" pitchFamily="18" charset="0"/>
              </a:rPr>
              <a:t>then the money is lost. They are right because that kind of things </a:t>
            </a:r>
            <a:r>
              <a:rPr lang="en-US" sz="2400" dirty="0" smtClean="0">
                <a:latin typeface="Times New Roman" panose="02020603050405020304" pitchFamily="18" charset="0"/>
                <a:cs typeface="Times New Roman" panose="02020603050405020304" pitchFamily="18" charset="0"/>
              </a:rPr>
              <a:t>happen </a:t>
            </a:r>
            <a:r>
              <a:rPr lang="en-US" sz="2400" dirty="0" smtClean="0">
                <a:latin typeface="Times New Roman" panose="02020603050405020304" pitchFamily="18" charset="0"/>
                <a:cs typeface="Times New Roman" panose="02020603050405020304" pitchFamily="18" charset="0"/>
              </a:rPr>
              <a:t>very often and we can’t do anything about it. So people should buy only from a reliable source. Another thing is that we have to pay for the delivery and it can be a really big price when the parcel is heavy or comes from overseas.</a:t>
            </a:r>
          </a:p>
          <a:p>
            <a:endParaRPr lang="ru-RU" sz="2400" dirty="0"/>
          </a:p>
        </p:txBody>
      </p:sp>
    </p:spTree>
    <p:extLst>
      <p:ext uri="{BB962C8B-B14F-4D97-AF65-F5344CB8AC3E}">
        <p14:creationId xmlns:p14="http://schemas.microsoft.com/office/powerpoint/2010/main" val="2563785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83568" y="548680"/>
            <a:ext cx="7704856" cy="5904656"/>
          </a:xfrm>
        </p:spPr>
        <p:txBody>
          <a:bodyPr>
            <a:normAutofit/>
          </a:bodyPr>
          <a:lstStyle/>
          <a:p>
            <a:pPr algn="just"/>
            <a:r>
              <a:rPr lang="en-US" sz="2000" dirty="0">
                <a:latin typeface="Times New Roman" panose="02020603050405020304" pitchFamily="18" charset="0"/>
                <a:cs typeface="Times New Roman" panose="02020603050405020304" pitchFamily="18" charset="0"/>
              </a:rPr>
              <a:t>And what when the product is just not the thing we ordered? We have to send it back to the seller and pay for another post delivery. And what</a:t>
            </a:r>
            <a:r>
              <a:rPr lang="ru-RU" sz="2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 about our health? People don't go shopping, don't walk but just sit in front of the screen. It affects not only our body but our eyes too. The effect is simple: more people wear glasses and internet shops sell more clothes in XXL size. Another disadvantage is that there is less employment for shop assistants, security men, etc. Maybe it isn’t very visible now but it will be in the future. Still in spite of the disadvantages internet shopping becomes more and more popular, people are interested in buying by means of virtual shops. People can find the desired product much faster than in the shops. An­other fine thing about internet shopping is that there is an enormous choice. Furthermore the products in the Internet are cheaper than in the shops. But going shopping with your family or friends is much more fun than sitting in front of the screen.</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063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a:bodyPr>
          <a:lstStyle/>
          <a:p>
            <a:r>
              <a:rPr lang="en-US" dirty="0"/>
              <a:t>Choose the right options</a:t>
            </a:r>
            <a:endParaRPr lang="ru-RU" dirty="0"/>
          </a:p>
        </p:txBody>
      </p:sp>
      <p:pic>
        <p:nvPicPr>
          <p:cNvPr id="4101" name="Picture 5"/>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1298575" y="2236915"/>
            <a:ext cx="3200400" cy="3371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tretch>
            <a:fillRect/>
          </a:stretch>
        </p:blipFill>
        <p:spPr bwMode="auto">
          <a:xfrm>
            <a:off x="4664075" y="2944142"/>
            <a:ext cx="3200400" cy="1955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433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27584" y="692696"/>
            <a:ext cx="7776864" cy="4401205"/>
          </a:xfrm>
          <a:prstGeom prst="rect">
            <a:avLst/>
          </a:prstGeom>
        </p:spPr>
        <p:txBody>
          <a:bodyPr wrap="square">
            <a:spAutoFit/>
          </a:bodyPr>
          <a:lstStyle/>
          <a:p>
            <a:pPr marL="285750" indent="-285750">
              <a:buFont typeface="Courier New" panose="02070309020205020404" pitchFamily="49" charset="0"/>
              <a:buChar char="o"/>
            </a:pPr>
            <a:r>
              <a:rPr lang="en-US" sz="4000" dirty="0" smtClean="0"/>
              <a:t>	I think – </a:t>
            </a:r>
            <a:r>
              <a:rPr lang="ru-RU" sz="4000" dirty="0" smtClean="0"/>
              <a:t>я думаю</a:t>
            </a:r>
            <a:endParaRPr lang="en-US" sz="4000" dirty="0" smtClean="0"/>
          </a:p>
          <a:p>
            <a:r>
              <a:rPr lang="en-US" sz="4000" dirty="0" smtClean="0"/>
              <a:t>o	Then</a:t>
            </a:r>
            <a:r>
              <a:rPr lang="ru-RU" sz="4000" dirty="0" smtClean="0"/>
              <a:t> - затем</a:t>
            </a:r>
            <a:endParaRPr lang="en-US" sz="4000" dirty="0" smtClean="0"/>
          </a:p>
          <a:p>
            <a:r>
              <a:rPr lang="en-US" sz="4000" dirty="0" smtClean="0"/>
              <a:t>o	Furthermore</a:t>
            </a:r>
            <a:r>
              <a:rPr lang="ru-RU" sz="4000" dirty="0" smtClean="0"/>
              <a:t> - более того</a:t>
            </a:r>
            <a:endParaRPr lang="en-US" sz="4000" dirty="0" smtClean="0"/>
          </a:p>
          <a:p>
            <a:r>
              <a:rPr lang="en-US" sz="4000" dirty="0" smtClean="0"/>
              <a:t>o	Nevertheless</a:t>
            </a:r>
            <a:r>
              <a:rPr lang="ru-RU" sz="4000" dirty="0" smtClean="0"/>
              <a:t> – тем не менее</a:t>
            </a:r>
            <a:endParaRPr lang="en-US" sz="4000" dirty="0" smtClean="0"/>
          </a:p>
          <a:p>
            <a:r>
              <a:rPr lang="en-US" sz="4000" dirty="0" smtClean="0"/>
              <a:t>o	Another thing is that</a:t>
            </a:r>
            <a:r>
              <a:rPr lang="ru-RU" sz="4000" dirty="0" smtClean="0"/>
              <a:t> -другое дело, что </a:t>
            </a:r>
            <a:endParaRPr lang="en-US" sz="4000" dirty="0" smtClean="0"/>
          </a:p>
          <a:p>
            <a:r>
              <a:rPr lang="en-US" sz="4000" dirty="0" smtClean="0"/>
              <a:t>o	Moreover </a:t>
            </a:r>
            <a:r>
              <a:rPr lang="ru-RU" sz="4000" dirty="0" smtClean="0"/>
              <a:t>– более того</a:t>
            </a:r>
            <a:endParaRPr lang="en-US" sz="4000" dirty="0"/>
          </a:p>
        </p:txBody>
      </p:sp>
    </p:spTree>
    <p:extLst>
      <p:ext uri="{BB962C8B-B14F-4D97-AF65-F5344CB8AC3E}">
        <p14:creationId xmlns:p14="http://schemas.microsoft.com/office/powerpoint/2010/main" val="148264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en-US" dirty="0" smtClean="0"/>
              <a:t>Advantages and Disadvantages of Shopping Online</a:t>
            </a:r>
            <a:endParaRPr lang="ru-RU" dirty="0"/>
          </a:p>
        </p:txBody>
      </p:sp>
      <p:sp>
        <p:nvSpPr>
          <p:cNvPr id="7" name="Объект 6"/>
          <p:cNvSpPr>
            <a:spLocks noGrp="1"/>
          </p:cNvSpPr>
          <p:nvPr>
            <p:ph idx="1"/>
          </p:nvPr>
        </p:nvSpPr>
        <p:spPr/>
        <p:txBody>
          <a:bodyPr>
            <a:normAutofit fontScale="55000" lnSpcReduction="20000"/>
          </a:bodyPr>
          <a:lstStyle/>
          <a:p>
            <a:pPr marL="514350" indent="-514350">
              <a:buAutoNum type="arabicParenR"/>
            </a:pPr>
            <a:r>
              <a:rPr lang="en-US" dirty="0" smtClean="0"/>
              <a:t>Easier                                        </a:t>
            </a:r>
          </a:p>
          <a:p>
            <a:pPr marL="514350" indent="-514350">
              <a:buAutoNum type="arabicParenR"/>
            </a:pPr>
            <a:r>
              <a:rPr lang="en-US" dirty="0" smtClean="0"/>
              <a:t> looking                                   </a:t>
            </a:r>
          </a:p>
          <a:p>
            <a:pPr marL="514350" indent="-514350">
              <a:buAutoNum type="arabicParenR"/>
            </a:pPr>
            <a:r>
              <a:rPr lang="en-US" dirty="0" smtClean="0"/>
              <a:t> easily                                     </a:t>
            </a:r>
          </a:p>
          <a:p>
            <a:pPr marL="514350" indent="-514350">
              <a:buAutoNum type="arabicParenR"/>
            </a:pPr>
            <a:r>
              <a:rPr lang="en-US" dirty="0" smtClean="0"/>
              <a:t> to look                                    </a:t>
            </a:r>
          </a:p>
          <a:p>
            <a:pPr marL="514350" indent="-514350">
              <a:buAutoNum type="arabicParenR"/>
            </a:pPr>
            <a:r>
              <a:rPr lang="en-US" dirty="0"/>
              <a:t> </a:t>
            </a:r>
            <a:r>
              <a:rPr lang="en-US" dirty="0" smtClean="0"/>
              <a:t>find                                     </a:t>
            </a:r>
          </a:p>
          <a:p>
            <a:pPr marL="514350" indent="-514350">
              <a:buAutoNum type="arabicParenR"/>
            </a:pPr>
            <a:r>
              <a:rPr lang="en-US" dirty="0"/>
              <a:t>s</a:t>
            </a:r>
            <a:r>
              <a:rPr lang="en-US" dirty="0" smtClean="0"/>
              <a:t>earching</a:t>
            </a:r>
          </a:p>
          <a:p>
            <a:pPr marL="514350" indent="-514350">
              <a:buAutoNum type="arabicParenR"/>
            </a:pPr>
            <a:r>
              <a:rPr lang="en-US" dirty="0"/>
              <a:t>p</a:t>
            </a:r>
            <a:r>
              <a:rPr lang="en-US" dirty="0" smtClean="0"/>
              <a:t>aying</a:t>
            </a:r>
          </a:p>
          <a:p>
            <a:pPr marL="514350" indent="-514350">
              <a:buAutoNum type="arabicParenR"/>
            </a:pPr>
            <a:r>
              <a:rPr lang="en-US" dirty="0" smtClean="0"/>
              <a:t>more</a:t>
            </a:r>
          </a:p>
          <a:p>
            <a:pPr marL="514350" indent="-514350">
              <a:buAutoNum type="arabicParenR"/>
            </a:pPr>
            <a:r>
              <a:rPr lang="en-US" dirty="0"/>
              <a:t>d</a:t>
            </a:r>
            <a:r>
              <a:rPr lang="en-US" dirty="0" smtClean="0"/>
              <a:t>on’t have </a:t>
            </a:r>
          </a:p>
          <a:p>
            <a:pPr marL="514350" indent="-514350">
              <a:buAutoNum type="arabicParenR"/>
            </a:pPr>
            <a:r>
              <a:rPr lang="en-US" dirty="0"/>
              <a:t> </a:t>
            </a:r>
            <a:r>
              <a:rPr lang="en-US" dirty="0" smtClean="0"/>
              <a:t>don’t find</a:t>
            </a:r>
          </a:p>
          <a:p>
            <a:pPr marL="514350" indent="-514350">
              <a:buAutoNum type="arabicParenR"/>
            </a:pPr>
            <a:r>
              <a:rPr lang="en-US" dirty="0"/>
              <a:t> </a:t>
            </a:r>
            <a:r>
              <a:rPr lang="en-US" dirty="0" smtClean="0"/>
              <a:t>wasting</a:t>
            </a:r>
          </a:p>
          <a:p>
            <a:pPr marL="514350" indent="-514350">
              <a:buAutoNum type="arabicParenR"/>
            </a:pPr>
            <a:r>
              <a:rPr lang="en-US" dirty="0"/>
              <a:t> </a:t>
            </a:r>
            <a:r>
              <a:rPr lang="en-US" dirty="0" smtClean="0"/>
              <a:t>are forced</a:t>
            </a:r>
          </a:p>
          <a:p>
            <a:pPr marL="514350" indent="-514350">
              <a:buAutoNum type="arabicParenR"/>
            </a:pPr>
            <a:r>
              <a:rPr lang="en-US" dirty="0"/>
              <a:t> </a:t>
            </a:r>
            <a:r>
              <a:rPr lang="en-US" dirty="0" smtClean="0"/>
              <a:t>worse</a:t>
            </a:r>
          </a:p>
          <a:p>
            <a:pPr marL="514350" indent="-514350">
              <a:buAutoNum type="arabicParenR"/>
            </a:pPr>
            <a:r>
              <a:rPr lang="en-US" dirty="0"/>
              <a:t> </a:t>
            </a:r>
            <a:r>
              <a:rPr lang="en-US" dirty="0" smtClean="0"/>
              <a:t>don’t like</a:t>
            </a:r>
          </a:p>
          <a:p>
            <a:pPr marL="514350" indent="-514350">
              <a:buAutoNum type="arabicParenR"/>
            </a:pPr>
            <a:r>
              <a:rPr lang="en-US" dirty="0"/>
              <a:t> </a:t>
            </a:r>
            <a:r>
              <a:rPr lang="en-US" dirty="0" smtClean="0"/>
              <a:t>switch</a:t>
            </a:r>
          </a:p>
          <a:p>
            <a:pPr marL="514350" indent="-514350">
              <a:buAutoNum type="arabicParenR"/>
            </a:pPr>
            <a:r>
              <a:rPr lang="en-US" dirty="0"/>
              <a:t> </a:t>
            </a:r>
            <a:r>
              <a:rPr lang="en-US" dirty="0" smtClean="0"/>
              <a:t>cheaper</a:t>
            </a:r>
          </a:p>
          <a:p>
            <a:pPr marL="514350" indent="-514350" algn="r">
              <a:buAutoNum type="arabicParenR"/>
            </a:pPr>
            <a:endParaRPr lang="ru-RU" dirty="0"/>
          </a:p>
        </p:txBody>
      </p:sp>
    </p:spTree>
    <p:extLst>
      <p:ext uri="{BB962C8B-B14F-4D97-AF65-F5344CB8AC3E}">
        <p14:creationId xmlns:p14="http://schemas.microsoft.com/office/powerpoint/2010/main" val="170660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Hometask</a:t>
            </a:r>
            <a:endParaRPr lang="ru-RU" dirty="0"/>
          </a:p>
        </p:txBody>
      </p:sp>
      <p:sp>
        <p:nvSpPr>
          <p:cNvPr id="3" name="Объект 2"/>
          <p:cNvSpPr>
            <a:spLocks noGrp="1"/>
          </p:cNvSpPr>
          <p:nvPr>
            <p:ph idx="1"/>
          </p:nvPr>
        </p:nvSpPr>
        <p:spPr/>
        <p:txBody>
          <a:bodyPr/>
          <a:lstStyle/>
          <a:p>
            <a:r>
              <a:rPr lang="en-US" dirty="0"/>
              <a:t>p. 29 ex. 14</a:t>
            </a:r>
            <a:r>
              <a:rPr lang="en-US" dirty="0" smtClean="0"/>
              <a:t>.</a:t>
            </a:r>
          </a:p>
          <a:p>
            <a:pPr marL="0" indent="0">
              <a:buNone/>
            </a:pPr>
            <a:r>
              <a:rPr lang="en-US" dirty="0">
                <a:latin typeface="Times New Roman"/>
                <a:ea typeface="Times New Roman"/>
              </a:rPr>
              <a:t>You’ve got a letter from your friend. Write her/him a letter and answer her/his four questions. Write 100-120 words</a:t>
            </a:r>
            <a:endParaRPr lang="ru-RU" dirty="0"/>
          </a:p>
        </p:txBody>
      </p:sp>
    </p:spTree>
    <p:extLst>
      <p:ext uri="{BB962C8B-B14F-4D97-AF65-F5344CB8AC3E}">
        <p14:creationId xmlns:p14="http://schemas.microsoft.com/office/powerpoint/2010/main" val="966691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en-US" dirty="0" smtClean="0"/>
              <a:t>Thank you. Good-bye!</a:t>
            </a:r>
            <a:endParaRPr lang="ru-RU" dirty="0"/>
          </a:p>
        </p:txBody>
      </p:sp>
      <p:sp>
        <p:nvSpPr>
          <p:cNvPr id="6" name="Объект 5"/>
          <p:cNvSpPr>
            <a:spLocks noGrp="1"/>
          </p:cNvSpPr>
          <p:nvPr>
            <p:ph idx="1"/>
          </p:nvPr>
        </p:nvSpPr>
        <p:spPr/>
        <p:txBody>
          <a:bodyPr/>
          <a:lstStyle/>
          <a:p>
            <a:endParaRPr lang="ru-RU"/>
          </a:p>
        </p:txBody>
      </p:sp>
      <p:pic>
        <p:nvPicPr>
          <p:cNvPr id="4098" name="Picture 2" descr="C:\Users\ВЛАД\Desktop\картинки для презент\boroug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90738"/>
            <a:ext cx="6096000"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81643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62</TotalTime>
  <Words>524</Words>
  <Application>Microsoft Office PowerPoint</Application>
  <PresentationFormat>Экран (4:3)</PresentationFormat>
  <Paragraphs>46</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Кнопка</vt:lpstr>
      <vt:lpstr>Let’s buy….</vt:lpstr>
      <vt:lpstr>Match the words and phrases.</vt:lpstr>
      <vt:lpstr>Online Shopping </vt:lpstr>
      <vt:lpstr>And what when the product is just not the thing we ordered? We have to send it back to the seller and pay for another post delivery. And what's about our health? People don't go shopping, don't walk but just sit in front of the screen. It affects not only our body but our eyes too. The effect is simple: more people wear glasses and internet shops sell more clothes in XXL size. Another disadvantage is that there is less employment for shop assistants, security men, etc. Maybe it isn’t very visible now but it will be in the future. Still in spite of the disadvantages internet shopping becomes more and more popular, people are interested in buying by means of virtual shops. People can find the desired product much faster than in the shops. An­other fine thing about internet shopping is that there is an enormous choice. Furthermore the products in the Internet are cheaper than in the shops. But going shopping with your family or friends is much more fun than sitting in front of the screen.</vt:lpstr>
      <vt:lpstr>Choose the right options</vt:lpstr>
      <vt:lpstr>Презентация PowerPoint</vt:lpstr>
      <vt:lpstr>Advantages and Disadvantages of Shopping Online</vt:lpstr>
      <vt:lpstr>Hometask</vt:lpstr>
      <vt:lpstr>Thank you. Good-bye!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bye….</dc:title>
  <dc:creator>ВЛАД</dc:creator>
  <cp:lastModifiedBy>ВЛАД</cp:lastModifiedBy>
  <cp:revision>9</cp:revision>
  <dcterms:created xsi:type="dcterms:W3CDTF">2017-09-19T14:36:32Z</dcterms:created>
  <dcterms:modified xsi:type="dcterms:W3CDTF">2017-09-19T18:15:58Z</dcterms:modified>
</cp:coreProperties>
</file>